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FE2D-4F15-E24C-8826-5C97F3F3DA3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8A907-1631-8D4D-8503-33100F6E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6977" y="685488"/>
            <a:ext cx="454715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43" name="Rectangle 3"/>
          <p:cNvSpPr>
            <a:spLocks noGrp="1"/>
          </p:cNvSpPr>
          <p:nvPr>
            <p:ph type="body" idx="1"/>
          </p:nvPr>
        </p:nvSpPr>
        <p:spPr>
          <a:xfrm>
            <a:off x="913158" y="4345587"/>
            <a:ext cx="5031685" cy="4112926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0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12FE8-D478-DD47-8F2F-317222A45B5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0200F-B256-FE49-B834-4FA2CB4B25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7938"/>
            <a:ext cx="9144000" cy="101282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b="1"/>
              <a:t> </a:t>
            </a:r>
            <a:r>
              <a:rPr lang="en-US" sz="4000" b="1"/>
              <a:t>Lexile </a:t>
            </a:r>
            <a:r>
              <a:rPr lang="en-US" sz="4000" b="1" baseline="30000">
                <a:ea typeface="Times New Roman" pitchFamily="-105" charset="0"/>
                <a:cs typeface="Times New Roman" pitchFamily="-105" charset="0"/>
              </a:rPr>
              <a:t> </a:t>
            </a:r>
            <a:r>
              <a:rPr lang="en-US" sz="4000" b="1"/>
              <a:t>Framework</a:t>
            </a:r>
            <a:r>
              <a:rPr lang="en-US" sz="4000" b="1" baseline="30000">
                <a:ea typeface="Times New Roman" pitchFamily="-105" charset="0"/>
                <a:cs typeface="Times New Roman" pitchFamily="-105" charset="0"/>
              </a:rPr>
              <a:t>®</a:t>
            </a:r>
            <a:r>
              <a:rPr lang="en-US" sz="4000" b="1"/>
              <a:t> for Reading Study </a:t>
            </a:r>
            <a:br>
              <a:rPr lang="en-US" sz="4000" b="1"/>
            </a:br>
            <a:r>
              <a:rPr lang="en-US" sz="4000" b="1"/>
              <a:t>Summary of Text Lexile Measures</a:t>
            </a:r>
          </a:p>
        </p:txBody>
      </p:sp>
      <p:sp>
        <p:nvSpPr>
          <p:cNvPr id="572419" name="Rectangle 3"/>
          <p:cNvSpPr>
            <a:spLocks noChangeArrowheads="1"/>
          </p:cNvSpPr>
          <p:nvPr/>
        </p:nvSpPr>
        <p:spPr bwMode="auto">
          <a:xfrm>
            <a:off x="1635125" y="1371600"/>
            <a:ext cx="6569075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 flipV="1">
            <a:off x="2459038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1" name="Line 5"/>
          <p:cNvSpPr>
            <a:spLocks noChangeShapeType="1"/>
          </p:cNvSpPr>
          <p:nvPr/>
        </p:nvSpPr>
        <p:spPr bwMode="auto">
          <a:xfrm flipV="1">
            <a:off x="3281363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2" name="Line 6"/>
          <p:cNvSpPr>
            <a:spLocks noChangeShapeType="1"/>
          </p:cNvSpPr>
          <p:nvPr/>
        </p:nvSpPr>
        <p:spPr bwMode="auto">
          <a:xfrm flipV="1">
            <a:off x="4105275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3" name="Line 7"/>
          <p:cNvSpPr>
            <a:spLocks noChangeShapeType="1"/>
          </p:cNvSpPr>
          <p:nvPr/>
        </p:nvSpPr>
        <p:spPr bwMode="auto">
          <a:xfrm flipV="1">
            <a:off x="4927600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4" name="Line 8"/>
          <p:cNvSpPr>
            <a:spLocks noChangeShapeType="1"/>
          </p:cNvSpPr>
          <p:nvPr/>
        </p:nvSpPr>
        <p:spPr bwMode="auto">
          <a:xfrm flipV="1">
            <a:off x="5751513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5" name="Line 9"/>
          <p:cNvSpPr>
            <a:spLocks noChangeShapeType="1"/>
          </p:cNvSpPr>
          <p:nvPr/>
        </p:nvSpPr>
        <p:spPr bwMode="auto">
          <a:xfrm flipV="1">
            <a:off x="6573838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6" name="Line 10"/>
          <p:cNvSpPr>
            <a:spLocks noChangeShapeType="1"/>
          </p:cNvSpPr>
          <p:nvPr/>
        </p:nvSpPr>
        <p:spPr bwMode="auto">
          <a:xfrm flipV="1">
            <a:off x="7396163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7" name="Line 11"/>
          <p:cNvSpPr>
            <a:spLocks noChangeShapeType="1"/>
          </p:cNvSpPr>
          <p:nvPr/>
        </p:nvSpPr>
        <p:spPr bwMode="auto">
          <a:xfrm>
            <a:off x="1635125" y="5075238"/>
            <a:ext cx="6569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8" name="Line 12"/>
          <p:cNvSpPr>
            <a:spLocks noChangeShapeType="1"/>
          </p:cNvSpPr>
          <p:nvPr/>
        </p:nvSpPr>
        <p:spPr bwMode="auto">
          <a:xfrm>
            <a:off x="1635125" y="4664075"/>
            <a:ext cx="6569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9" name="Line 13"/>
          <p:cNvSpPr>
            <a:spLocks noChangeShapeType="1"/>
          </p:cNvSpPr>
          <p:nvPr/>
        </p:nvSpPr>
        <p:spPr bwMode="auto">
          <a:xfrm>
            <a:off x="1635125" y="4251325"/>
            <a:ext cx="6569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30" name="Line 14"/>
          <p:cNvSpPr>
            <a:spLocks noChangeShapeType="1"/>
          </p:cNvSpPr>
          <p:nvPr/>
        </p:nvSpPr>
        <p:spPr bwMode="auto">
          <a:xfrm>
            <a:off x="1635125" y="3840163"/>
            <a:ext cx="6569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31" name="Line 15"/>
          <p:cNvSpPr>
            <a:spLocks noChangeShapeType="1"/>
          </p:cNvSpPr>
          <p:nvPr/>
        </p:nvSpPr>
        <p:spPr bwMode="auto">
          <a:xfrm>
            <a:off x="1635125" y="3429000"/>
            <a:ext cx="6569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32" name="Line 16"/>
          <p:cNvSpPr>
            <a:spLocks noChangeShapeType="1"/>
          </p:cNvSpPr>
          <p:nvPr/>
        </p:nvSpPr>
        <p:spPr bwMode="auto">
          <a:xfrm>
            <a:off x="1635125" y="3017838"/>
            <a:ext cx="6569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33" name="Line 17"/>
          <p:cNvSpPr>
            <a:spLocks noChangeShapeType="1"/>
          </p:cNvSpPr>
          <p:nvPr/>
        </p:nvSpPr>
        <p:spPr bwMode="auto">
          <a:xfrm>
            <a:off x="1635125" y="2606675"/>
            <a:ext cx="6569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34" name="Line 18"/>
          <p:cNvSpPr>
            <a:spLocks noChangeShapeType="1"/>
          </p:cNvSpPr>
          <p:nvPr/>
        </p:nvSpPr>
        <p:spPr bwMode="auto">
          <a:xfrm>
            <a:off x="1635125" y="2193925"/>
            <a:ext cx="6569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35" name="Line 19"/>
          <p:cNvSpPr>
            <a:spLocks noChangeShapeType="1"/>
          </p:cNvSpPr>
          <p:nvPr/>
        </p:nvSpPr>
        <p:spPr bwMode="auto">
          <a:xfrm>
            <a:off x="1635125" y="1782763"/>
            <a:ext cx="65690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36" name="Text Box 20"/>
          <p:cNvSpPr txBox="1">
            <a:spLocks noChangeArrowheads="1"/>
          </p:cNvSpPr>
          <p:nvPr/>
        </p:nvSpPr>
        <p:spPr bwMode="auto">
          <a:xfrm>
            <a:off x="1046163" y="5322888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" pitchFamily="-105" charset="0"/>
              </a:rPr>
              <a:t>600</a:t>
            </a:r>
          </a:p>
        </p:txBody>
      </p:sp>
      <p:sp>
        <p:nvSpPr>
          <p:cNvPr id="572437" name="Text Box 21"/>
          <p:cNvSpPr txBox="1">
            <a:spLocks noChangeArrowheads="1"/>
          </p:cNvSpPr>
          <p:nvPr/>
        </p:nvSpPr>
        <p:spPr bwMode="auto">
          <a:xfrm>
            <a:off x="1052513" y="45053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" pitchFamily="-105" charset="0"/>
              </a:rPr>
              <a:t>800</a:t>
            </a:r>
          </a:p>
        </p:txBody>
      </p:sp>
      <p:sp>
        <p:nvSpPr>
          <p:cNvPr id="572438" name="Text Box 22"/>
          <p:cNvSpPr txBox="1">
            <a:spLocks noChangeArrowheads="1"/>
          </p:cNvSpPr>
          <p:nvPr/>
        </p:nvSpPr>
        <p:spPr bwMode="auto">
          <a:xfrm>
            <a:off x="909638" y="3686175"/>
            <a:ext cx="708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" pitchFamily="-105" charset="0"/>
              </a:rPr>
              <a:t>1000</a:t>
            </a:r>
          </a:p>
        </p:txBody>
      </p:sp>
      <p:sp>
        <p:nvSpPr>
          <p:cNvPr id="572439" name="Text Box 23"/>
          <p:cNvSpPr txBox="1">
            <a:spLocks noChangeArrowheads="1"/>
          </p:cNvSpPr>
          <p:nvPr/>
        </p:nvSpPr>
        <p:spPr bwMode="auto">
          <a:xfrm>
            <a:off x="862013" y="20335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" pitchFamily="-105" charset="0"/>
              </a:rPr>
              <a:t>1400</a:t>
            </a:r>
          </a:p>
        </p:txBody>
      </p:sp>
      <p:sp>
        <p:nvSpPr>
          <p:cNvPr id="572440" name="Text Box 24"/>
          <p:cNvSpPr txBox="1">
            <a:spLocks noChangeArrowheads="1"/>
          </p:cNvSpPr>
          <p:nvPr/>
        </p:nvSpPr>
        <p:spPr bwMode="auto">
          <a:xfrm>
            <a:off x="896938" y="1216025"/>
            <a:ext cx="722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" pitchFamily="-105" charset="0"/>
              </a:rPr>
              <a:t>1600</a:t>
            </a:r>
          </a:p>
        </p:txBody>
      </p:sp>
      <p:sp>
        <p:nvSpPr>
          <p:cNvPr id="572441" name="Text Box 25"/>
          <p:cNvSpPr txBox="1">
            <a:spLocks noChangeArrowheads="1"/>
          </p:cNvSpPr>
          <p:nvPr/>
        </p:nvSpPr>
        <p:spPr bwMode="auto">
          <a:xfrm>
            <a:off x="925513" y="2859088"/>
            <a:ext cx="693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" pitchFamily="-105" charset="0"/>
              </a:rPr>
              <a:t>1200</a:t>
            </a:r>
          </a:p>
        </p:txBody>
      </p:sp>
      <p:sp>
        <p:nvSpPr>
          <p:cNvPr id="572442" name="Text Box 26"/>
          <p:cNvSpPr txBox="1">
            <a:spLocks noChangeArrowheads="1"/>
          </p:cNvSpPr>
          <p:nvPr/>
        </p:nvSpPr>
        <p:spPr bwMode="auto">
          <a:xfrm rot="-5400000">
            <a:off x="-604043" y="3242468"/>
            <a:ext cx="271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800" b="1">
                <a:latin typeface="Arial" pitchFamily="-105" charset="0"/>
              </a:rPr>
              <a:t>Text Lexile Measure (L)</a:t>
            </a:r>
          </a:p>
        </p:txBody>
      </p:sp>
      <p:sp>
        <p:nvSpPr>
          <p:cNvPr id="572443" name="Text Box 27"/>
          <p:cNvSpPr txBox="1">
            <a:spLocks noChangeArrowheads="1"/>
          </p:cNvSpPr>
          <p:nvPr/>
        </p:nvSpPr>
        <p:spPr bwMode="auto">
          <a:xfrm>
            <a:off x="1657350" y="5524500"/>
            <a:ext cx="8016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High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School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Literature</a:t>
            </a:r>
          </a:p>
        </p:txBody>
      </p:sp>
      <p:sp>
        <p:nvSpPr>
          <p:cNvPr id="572444" name="Text Box 28"/>
          <p:cNvSpPr txBox="1">
            <a:spLocks noChangeArrowheads="1"/>
          </p:cNvSpPr>
          <p:nvPr/>
        </p:nvSpPr>
        <p:spPr bwMode="auto">
          <a:xfrm>
            <a:off x="2463800" y="5530850"/>
            <a:ext cx="8016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College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Literature</a:t>
            </a:r>
          </a:p>
        </p:txBody>
      </p:sp>
      <p:sp>
        <p:nvSpPr>
          <p:cNvPr id="572445" name="Text Box 29"/>
          <p:cNvSpPr txBox="1">
            <a:spLocks noChangeArrowheads="1"/>
          </p:cNvSpPr>
          <p:nvPr/>
        </p:nvSpPr>
        <p:spPr bwMode="auto">
          <a:xfrm>
            <a:off x="3270250" y="5527675"/>
            <a:ext cx="8572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High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School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Textbooks</a:t>
            </a:r>
          </a:p>
        </p:txBody>
      </p:sp>
      <p:sp>
        <p:nvSpPr>
          <p:cNvPr id="572446" name="Text Box 30"/>
          <p:cNvSpPr txBox="1">
            <a:spLocks noChangeArrowheads="1"/>
          </p:cNvSpPr>
          <p:nvPr/>
        </p:nvSpPr>
        <p:spPr bwMode="auto">
          <a:xfrm>
            <a:off x="4087813" y="5526088"/>
            <a:ext cx="857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College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Textbooks</a:t>
            </a:r>
          </a:p>
        </p:txBody>
      </p:sp>
      <p:sp>
        <p:nvSpPr>
          <p:cNvPr id="572447" name="Text Box 31"/>
          <p:cNvSpPr txBox="1">
            <a:spLocks noChangeArrowheads="1"/>
          </p:cNvSpPr>
          <p:nvPr/>
        </p:nvSpPr>
        <p:spPr bwMode="auto">
          <a:xfrm>
            <a:off x="5019675" y="5526088"/>
            <a:ext cx="646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Military</a:t>
            </a:r>
          </a:p>
        </p:txBody>
      </p:sp>
      <p:sp>
        <p:nvSpPr>
          <p:cNvPr id="572448" name="Text Box 32"/>
          <p:cNvSpPr txBox="1">
            <a:spLocks noChangeArrowheads="1"/>
          </p:cNvSpPr>
          <p:nvPr/>
        </p:nvSpPr>
        <p:spPr bwMode="auto">
          <a:xfrm>
            <a:off x="5783263" y="5527675"/>
            <a:ext cx="7588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Personal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Use</a:t>
            </a:r>
          </a:p>
        </p:txBody>
      </p:sp>
      <p:sp>
        <p:nvSpPr>
          <p:cNvPr id="572449" name="Text Box 33"/>
          <p:cNvSpPr txBox="1">
            <a:spLocks noChangeArrowheads="1"/>
          </p:cNvSpPr>
          <p:nvPr/>
        </p:nvSpPr>
        <p:spPr bwMode="auto">
          <a:xfrm>
            <a:off x="6530975" y="5527675"/>
            <a:ext cx="993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Entry-Level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Occupations</a:t>
            </a:r>
          </a:p>
        </p:txBody>
      </p:sp>
      <p:sp>
        <p:nvSpPr>
          <p:cNvPr id="572450" name="Text Box 34"/>
          <p:cNvSpPr txBox="1">
            <a:spLocks noChangeArrowheads="1"/>
          </p:cNvSpPr>
          <p:nvPr/>
        </p:nvSpPr>
        <p:spPr bwMode="auto">
          <a:xfrm>
            <a:off x="7518400" y="5527675"/>
            <a:ext cx="6302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SAT 1,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ACT,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latin typeface="Arial Narrow" pitchFamily="-105" charset="0"/>
              </a:rPr>
              <a:t>AP*</a:t>
            </a:r>
          </a:p>
        </p:txBody>
      </p:sp>
      <p:sp>
        <p:nvSpPr>
          <p:cNvPr id="572451" name="Text Box 35"/>
          <p:cNvSpPr txBox="1">
            <a:spLocks noChangeArrowheads="1"/>
          </p:cNvSpPr>
          <p:nvPr/>
        </p:nvSpPr>
        <p:spPr bwMode="auto">
          <a:xfrm>
            <a:off x="0" y="6553200"/>
            <a:ext cx="339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Times New Roman" pitchFamily="-105" charset="0"/>
              </a:rPr>
              <a:t>* Source of National Test Data: MetaMetrics</a:t>
            </a:r>
          </a:p>
        </p:txBody>
      </p:sp>
      <p:sp>
        <p:nvSpPr>
          <p:cNvPr id="2896932" name="Rectangle 36"/>
          <p:cNvSpPr>
            <a:spLocks noChangeArrowheads="1"/>
          </p:cNvSpPr>
          <p:nvPr/>
        </p:nvSpPr>
        <p:spPr bwMode="auto">
          <a:xfrm>
            <a:off x="1936750" y="4010025"/>
            <a:ext cx="242888" cy="9239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6933" name="Rectangle 37"/>
          <p:cNvSpPr>
            <a:spLocks noChangeArrowheads="1"/>
          </p:cNvSpPr>
          <p:nvPr/>
        </p:nvSpPr>
        <p:spPr bwMode="auto">
          <a:xfrm>
            <a:off x="2752725" y="3640138"/>
            <a:ext cx="242888" cy="9620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6934" name="Rectangle 38"/>
          <p:cNvSpPr>
            <a:spLocks noChangeArrowheads="1"/>
          </p:cNvSpPr>
          <p:nvPr/>
        </p:nvSpPr>
        <p:spPr bwMode="auto">
          <a:xfrm>
            <a:off x="3581400" y="3268663"/>
            <a:ext cx="242888" cy="728662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6935" name="Rectangle 39"/>
          <p:cNvSpPr>
            <a:spLocks noChangeArrowheads="1"/>
          </p:cNvSpPr>
          <p:nvPr/>
        </p:nvSpPr>
        <p:spPr bwMode="auto">
          <a:xfrm>
            <a:off x="4400550" y="2516188"/>
            <a:ext cx="242888" cy="942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6936" name="Rectangle 40"/>
          <p:cNvSpPr>
            <a:spLocks noChangeArrowheads="1"/>
          </p:cNvSpPr>
          <p:nvPr/>
        </p:nvSpPr>
        <p:spPr bwMode="auto">
          <a:xfrm>
            <a:off x="5229225" y="2911475"/>
            <a:ext cx="242888" cy="2238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6937" name="Rectangle 41"/>
          <p:cNvSpPr>
            <a:spLocks noChangeArrowheads="1"/>
          </p:cNvSpPr>
          <p:nvPr/>
        </p:nvSpPr>
        <p:spPr bwMode="auto">
          <a:xfrm>
            <a:off x="6043613" y="2373313"/>
            <a:ext cx="242887" cy="809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6938" name="Rectangle 42"/>
          <p:cNvSpPr>
            <a:spLocks noChangeArrowheads="1"/>
          </p:cNvSpPr>
          <p:nvPr/>
        </p:nvSpPr>
        <p:spPr bwMode="auto">
          <a:xfrm>
            <a:off x="6862763" y="2278063"/>
            <a:ext cx="242887" cy="8572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6939" name="Rectangle 43"/>
          <p:cNvSpPr>
            <a:spLocks noChangeArrowheads="1"/>
          </p:cNvSpPr>
          <p:nvPr/>
        </p:nvSpPr>
        <p:spPr bwMode="auto">
          <a:xfrm>
            <a:off x="7681913" y="2954338"/>
            <a:ext cx="242887" cy="419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60" name="Text Box 44"/>
          <p:cNvSpPr txBox="1">
            <a:spLocks noChangeArrowheads="1"/>
          </p:cNvSpPr>
          <p:nvPr/>
        </p:nvSpPr>
        <p:spPr bwMode="auto">
          <a:xfrm>
            <a:off x="2286000" y="958850"/>
            <a:ext cx="4532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600" b="1">
                <a:latin typeface="Arial" pitchFamily="-105" charset="0"/>
              </a:rPr>
              <a:t>Interquartile Ranges Shown (25% - 75%)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6932" grpId="0" animBg="1"/>
      <p:bldP spid="2896933" grpId="0" animBg="1"/>
      <p:bldP spid="2896934" grpId="0" animBg="1"/>
      <p:bldP spid="2896935" grpId="0" animBg="1"/>
      <p:bldP spid="2896936" grpId="0" animBg="1"/>
      <p:bldP spid="2896937" grpId="0" animBg="1"/>
      <p:bldP spid="2896938" grpId="0" animBg="1"/>
      <p:bldP spid="28969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Office Theme</vt:lpstr>
      <vt:lpstr> Lexile  Framework® for Reading Study  Summary of Text Lexile Measures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Lexile  Framework® for Reading Study  Summary of Text Lexile Measures</dc:title>
  <dc:creator>Catherine Riley</dc:creator>
  <cp:lastModifiedBy>Watkins, Kathryn M</cp:lastModifiedBy>
  <cp:revision>2</cp:revision>
  <dcterms:created xsi:type="dcterms:W3CDTF">2011-07-07T03:08:28Z</dcterms:created>
  <dcterms:modified xsi:type="dcterms:W3CDTF">2015-09-30T13:13:52Z</dcterms:modified>
</cp:coreProperties>
</file>